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40" r:id="rId2"/>
    <p:sldId id="537" r:id="rId3"/>
    <p:sldId id="535" r:id="rId4"/>
    <p:sldId id="536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31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C"/>
    <a:srgbClr val="343433"/>
    <a:srgbClr val="FF6C00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60"/>
    <p:restoredTop sz="97242"/>
  </p:normalViewPr>
  <p:slideViewPr>
    <p:cSldViewPr snapToGrid="0">
      <p:cViewPr varScale="1">
        <p:scale>
          <a:sx n="69" d="100"/>
          <a:sy n="69" d="100"/>
        </p:scale>
        <p:origin x="1122" y="48"/>
      </p:cViewPr>
      <p:guideLst>
        <p:guide orient="horz" pos="595"/>
        <p:guide pos="3840"/>
        <p:guide orient="horz" pos="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17/06/2025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5D167A-EE62-EA02-E6F4-53710691F485}"/>
              </a:ext>
            </a:extLst>
          </p:cNvPr>
          <p:cNvSpPr txBox="1"/>
          <p:nvPr/>
        </p:nvSpPr>
        <p:spPr>
          <a:xfrm>
            <a:off x="1272513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Work Sans Bold Roman" pitchFamily="2" charset="77"/>
              </a:rPr>
              <a:t>Medellín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Work Sans Bold Roman" pitchFamily="2" charset="77"/>
                <a:ea typeface="+mn-ea"/>
                <a:cs typeface="+mn-cs"/>
              </a:rPr>
              <a:t>   Tours</a:t>
            </a:r>
          </a:p>
        </p:txBody>
      </p:sp>
      <p:pic>
        <p:nvPicPr>
          <p:cNvPr id="7" name="Imagen 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0A4C65CB-53BF-2837-7662-4444B58A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259" y="3384836"/>
            <a:ext cx="2035319" cy="36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0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14F60-BCC0-0524-3953-7735A1FD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6BD677-76E7-91DC-A6F0-7997144F883C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Usuarios o beneficiarios del proyecto</a:t>
            </a: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3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3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3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7A5A3AA-3FEA-573D-CFD1-AB99A41324FD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Turistas:</a:t>
            </a:r>
            <a:r>
              <a:rPr lang="en-US" sz="2000"/>
              <a:t> Acceso a información personalizada y multimedia.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Proveedores locales:</a:t>
            </a:r>
            <a:r>
              <a:rPr lang="en-US" sz="2000"/>
              <a:t> Visibilidad en la plataforma (hoteles, guías, restaurantes)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F28371-444B-BBFE-D979-5A6E5FE8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72" r="636" b="2"/>
          <a:stretch>
            <a:fillRect/>
          </a:stretch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C99C3A-52A2-78B5-95DE-E3A2DA8B0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4155"/>
          <a:stretch>
            <a:fillRect/>
          </a:stretch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3650BDB9-75A8-DEEA-3CC3-572AC0680F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91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5874E8-4288-B0CC-700E-0892E2D45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B0B773-7C3A-FA72-69FA-565EA3AF28F2}"/>
              </a:ext>
            </a:extLst>
          </p:cNvPr>
          <p:cNvSpPr txBox="1">
            <a:spLocks/>
          </p:cNvSpPr>
          <p:nvPr/>
        </p:nvSpPr>
        <p:spPr>
          <a:xfrm>
            <a:off x="640080" y="755873"/>
            <a:ext cx="4243589" cy="1526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b="1" dirty="0"/>
              <a:t>Requisitos Clave</a:t>
            </a:r>
            <a:endParaRPr lang="en-US" sz="3800" dirty="0"/>
          </a:p>
          <a:p>
            <a:pPr>
              <a:spcAft>
                <a:spcPts val="600"/>
              </a:spcAft>
            </a:pPr>
            <a:endParaRPr lang="en-US" sz="3800" b="1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74DE0D-D088-A0FF-688D-613C39C8754A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Registro y perfil de usuario.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Motor de búsqueda con filtros (intereses, ubicación).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Sistema de recomendaciones basado en IA.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Mapas geolocalizados con rutas optimizadas.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Panel de gestión para proveedores turísticos.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4B430E-FFC5-3C30-782D-9FFB4906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2" b="2656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8C9F1DC4-D3EE-CF22-5583-F12950D2B3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52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B31A3-AC5F-ABAF-EE38-1C013BCAC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3AE776-79FC-C096-45D2-39ABEC64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1" r="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793161-3BC7-DAD1-B6B6-E9C4E09FC815}"/>
              </a:ext>
            </a:extLst>
          </p:cNvPr>
          <p:cNvSpPr txBox="1">
            <a:spLocks/>
          </p:cNvSpPr>
          <p:nvPr/>
        </p:nvSpPr>
        <p:spPr>
          <a:xfrm>
            <a:off x="1141861" y="1753164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b="1" dirty="0"/>
              <a:t>Arquitectura</a:t>
            </a:r>
            <a:endParaRPr lang="en-US" sz="2800" dirty="0"/>
          </a:p>
          <a:p>
            <a:pPr>
              <a:spcAft>
                <a:spcPts val="600"/>
              </a:spcAft>
            </a:pPr>
            <a:br>
              <a:rPr lang="en-US" sz="2800" dirty="0"/>
            </a:br>
            <a:endParaRPr lang="en-US" sz="2800" b="1" dirty="0"/>
          </a:p>
          <a:p>
            <a:pPr>
              <a:spcAft>
                <a:spcPts val="600"/>
              </a:spcAft>
            </a:pPr>
            <a:r>
              <a:rPr lang="en-US" sz="2800" b="1" dirty="0"/>
              <a:t>  </a:t>
            </a:r>
          </a:p>
          <a:p>
            <a:pPr>
              <a:spcAft>
                <a:spcPts val="600"/>
              </a:spcAft>
            </a:pPr>
            <a:endParaRPr lang="en-US" sz="2800" b="1" dirty="0"/>
          </a:p>
          <a:p>
            <a:pPr>
              <a:spcAft>
                <a:spcPts val="600"/>
              </a:spcAft>
            </a:pPr>
            <a:endParaRPr lang="en-US" sz="28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CFBC1F-E89D-7B2B-F362-682D930D4B9C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Front-end:</a:t>
            </a:r>
            <a:r>
              <a:rPr lang="en-US" sz="2000"/>
              <a:t> React.js (interfaz responsive).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Back-end:</a:t>
            </a:r>
            <a:r>
              <a:rPr lang="en-US" sz="2000"/>
              <a:t> Node.js + Express.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Base de datos:</a:t>
            </a:r>
            <a:r>
              <a:rPr lang="en-US" sz="2000"/>
              <a:t> PostgreSQL (datos turísticos) + Firebase (usuarios).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APIS:</a:t>
            </a:r>
            <a:r>
              <a:rPr lang="en-US" sz="2000"/>
              <a:t> Google Maps, clima, traducción.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2AD933CE-A2FB-6656-E782-927547E7F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96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B2960-A648-85F0-C49A-AAE27CD5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8D129B-8C6A-08C5-276A-FAF87B77A8A6}"/>
              </a:ext>
            </a:extLst>
          </p:cNvPr>
          <p:cNvSpPr txBox="1"/>
          <p:nvPr/>
        </p:nvSpPr>
        <p:spPr>
          <a:xfrm>
            <a:off x="587988" y="2620641"/>
            <a:ext cx="5837750" cy="302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Cronograma 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Análisis: </a:t>
            </a:r>
            <a:r>
              <a:rPr lang="en-US" sz="2000"/>
              <a:t>1 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Diseño UI/UX:</a:t>
            </a:r>
            <a:r>
              <a:rPr lang="en-US" sz="2000"/>
              <a:t> 2 meses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Desarrollo: </a:t>
            </a:r>
            <a:r>
              <a:rPr lang="en-US" sz="2000"/>
              <a:t>6 meses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Pruebas: </a:t>
            </a:r>
            <a:r>
              <a:rPr lang="en-US" sz="2000"/>
              <a:t>2 meses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A3BD3A-8975-B1E0-77FE-9C0DE60F3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373" y="1186882"/>
            <a:ext cx="4235516" cy="42355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D5A16-0E6E-A537-7831-459A485D3C6A}"/>
              </a:ext>
            </a:extLst>
          </p:cNvPr>
          <p:cNvSpPr txBox="1">
            <a:spLocks/>
          </p:cNvSpPr>
          <p:nvPr/>
        </p:nvSpPr>
        <p:spPr>
          <a:xfrm>
            <a:off x="656218" y="1237788"/>
            <a:ext cx="421756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s-ES" sz="2000" b="1"/>
          </a:p>
          <a:p>
            <a:pPr>
              <a:spcAft>
                <a:spcPts val="600"/>
              </a:spcAft>
            </a:pPr>
            <a:endParaRPr lang="es-CO" sz="2000" b="1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48E56225-A688-1C47-269B-619B5BFBD6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8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19465-FDBA-F936-DD02-1786B074C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3CE197-F5AA-66F8-8F9A-4F5E8E6CF144}"/>
              </a:ext>
            </a:extLst>
          </p:cNvPr>
          <p:cNvSpPr txBox="1"/>
          <p:nvPr/>
        </p:nvSpPr>
        <p:spPr>
          <a:xfrm>
            <a:off x="387927" y="2743200"/>
            <a:ext cx="570124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Roles del Equipo de trabajo: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Diseño</a:t>
            </a:r>
            <a:r>
              <a:rPr lang="en-US" sz="2000" b="1" dirty="0"/>
              <a:t>:</a:t>
            </a:r>
            <a:r>
              <a:rPr lang="en-US" sz="2000" dirty="0"/>
              <a:t> Ximena Cortés – Juliana </a:t>
            </a:r>
            <a:r>
              <a:rPr lang="en-US" sz="2000" dirty="0" err="1"/>
              <a:t>Pulgarín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Desarrollo Front-end: </a:t>
            </a:r>
            <a:r>
              <a:rPr lang="en-US" sz="2000" dirty="0"/>
              <a:t>Tomas Carmona.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Back-end y BD:</a:t>
            </a:r>
            <a:r>
              <a:rPr lang="en-US" sz="2000" dirty="0"/>
              <a:t> Samuel Castrillón.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Documentación</a:t>
            </a:r>
            <a:r>
              <a:rPr lang="en-US" sz="2000" b="1" dirty="0"/>
              <a:t>:</a:t>
            </a:r>
            <a:r>
              <a:rPr lang="en-US" sz="2000" dirty="0"/>
              <a:t> Juliana </a:t>
            </a:r>
            <a:r>
              <a:rPr lang="en-US" sz="2000" dirty="0" err="1"/>
              <a:t>Pulgarín</a:t>
            </a:r>
            <a:r>
              <a:rPr lang="en-US" sz="2000" dirty="0"/>
              <a:t> – Ximena Cortés.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D4EB8B2F-FEF2-1027-9CD9-C3D77D32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19" r="10002" b="1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E66EC4-E610-D3AA-F265-ECF9E4421339}"/>
              </a:ext>
            </a:extLst>
          </p:cNvPr>
          <p:cNvSpPr txBox="1">
            <a:spLocks/>
          </p:cNvSpPr>
          <p:nvPr/>
        </p:nvSpPr>
        <p:spPr>
          <a:xfrm>
            <a:off x="656218" y="1210079"/>
            <a:ext cx="421756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CO" sz="2000" b="1" dirty="0"/>
              <a:t>  </a:t>
            </a:r>
            <a:endParaRPr lang="es-CO" sz="2000" b="1"/>
          </a:p>
          <a:p>
            <a:pPr>
              <a:spcAft>
                <a:spcPts val="600"/>
              </a:spcAft>
            </a:pPr>
            <a:endParaRPr lang="es-ES" sz="2000" b="1"/>
          </a:p>
          <a:p>
            <a:pPr>
              <a:spcAft>
                <a:spcPts val="600"/>
              </a:spcAft>
            </a:pPr>
            <a:endParaRPr lang="es-CO" sz="2000" b="1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E658C0C9-ABEE-E9C0-18F2-E0C14F05A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750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6457C-D485-E1BA-06C5-476BBCBA1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CAE0816-2563-F086-AEA2-515ED1B9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73" b="30486"/>
          <a:stretch>
            <a:fillRect/>
          </a:stretch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F6F22C-466E-8C12-40C0-FB4A6004158C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Consideraciones técnicas.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Lenguajes: </a:t>
            </a:r>
            <a:r>
              <a:rPr lang="en-US" dirty="0"/>
              <a:t>JavaScript, HTML/CSS.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0C8C71-3D07-09CB-C649-C194ED4BEEE3}"/>
              </a:ext>
            </a:extLst>
          </p:cNvPr>
          <p:cNvSpPr txBox="1">
            <a:spLocks/>
          </p:cNvSpPr>
          <p:nvPr/>
        </p:nvSpPr>
        <p:spPr>
          <a:xfrm>
            <a:off x="656218" y="1237788"/>
            <a:ext cx="421756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s-ES" sz="2000" b="1"/>
          </a:p>
          <a:p>
            <a:pPr>
              <a:spcAft>
                <a:spcPts val="600"/>
              </a:spcAft>
            </a:pPr>
            <a:endParaRPr lang="es-CO" sz="2000" b="1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FDDF5286-7B40-B5EF-6EE8-0BA3283782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22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F1976-37D7-75A1-CA1B-204708FC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7C768601-F415-182B-2AB9-C09BBC13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68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1C0003-706C-11ED-6C94-8D431664F3D7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Impacto: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Turismo </a:t>
            </a:r>
            <a:r>
              <a:rPr lang="en-US" sz="2000" b="1" dirty="0" err="1"/>
              <a:t>sostenible</a:t>
            </a:r>
            <a:r>
              <a:rPr lang="en-US" sz="2000" b="1" dirty="0"/>
              <a:t>:</a:t>
            </a:r>
            <a:r>
              <a:rPr lang="en-US" sz="2000" dirty="0"/>
              <a:t> </a:t>
            </a:r>
            <a:r>
              <a:rPr lang="en-US" sz="2000" dirty="0" err="1"/>
              <a:t>Promoción</a:t>
            </a:r>
            <a:r>
              <a:rPr lang="en-US" sz="2000" dirty="0"/>
              <a:t> de </a:t>
            </a:r>
            <a:r>
              <a:rPr lang="en-US" sz="2000" dirty="0" err="1"/>
              <a:t>prácticas</a:t>
            </a:r>
            <a:r>
              <a:rPr lang="en-US" sz="2000" dirty="0"/>
              <a:t> </a:t>
            </a:r>
            <a:r>
              <a:rPr lang="en-US" sz="2000" dirty="0" err="1"/>
              <a:t>responsables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Eficiencia</a:t>
            </a:r>
            <a:r>
              <a:rPr lang="en-US" sz="2000" b="1" dirty="0"/>
              <a:t>:</a:t>
            </a:r>
            <a:r>
              <a:rPr lang="en-US" sz="2000" dirty="0"/>
              <a:t> </a:t>
            </a:r>
            <a:r>
              <a:rPr lang="en-US" sz="2000" dirty="0" err="1"/>
              <a:t>Reducción</a:t>
            </a:r>
            <a:r>
              <a:rPr lang="en-US" sz="2000" dirty="0"/>
              <a:t> de </a:t>
            </a:r>
            <a:r>
              <a:rPr lang="en-US" sz="2000" dirty="0" err="1"/>
              <a:t>tiempo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planificación</a:t>
            </a:r>
            <a:r>
              <a:rPr lang="en-US" sz="2000" dirty="0"/>
              <a:t> de </a:t>
            </a:r>
            <a:r>
              <a:rPr lang="en-US" sz="2000" dirty="0" err="1"/>
              <a:t>viajes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8C53E9-AFBD-22FD-09C2-0B701592571D}"/>
              </a:ext>
            </a:extLst>
          </p:cNvPr>
          <p:cNvSpPr txBox="1">
            <a:spLocks/>
          </p:cNvSpPr>
          <p:nvPr/>
        </p:nvSpPr>
        <p:spPr>
          <a:xfrm>
            <a:off x="656218" y="1237788"/>
            <a:ext cx="421756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s-ES" sz="2000" b="1"/>
          </a:p>
          <a:p>
            <a:pPr>
              <a:spcAft>
                <a:spcPts val="600"/>
              </a:spcAft>
            </a:pPr>
            <a:endParaRPr lang="es-CO" sz="2000" b="1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147A4841-2E55-43B9-1391-8A3D3ADFA0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91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B585B-0CCF-0195-6FA1-147B476B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CE0A68D-28EF-49D9-B84B-5DAB38714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C41896E2-B9A5-C24C-F5B2-6948C1FE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57" y="818707"/>
            <a:ext cx="4634495" cy="33273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A0C3DC-24DE-44E3-9D41-CAA5F3B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6208" y="0"/>
            <a:ext cx="4775791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CF2848A-4A87-E770-38CE-F2CC729246DD}"/>
              </a:ext>
            </a:extLst>
          </p:cNvPr>
          <p:cNvSpPr txBox="1"/>
          <p:nvPr/>
        </p:nvSpPr>
        <p:spPr>
          <a:xfrm>
            <a:off x="8266814" y="818707"/>
            <a:ext cx="3131288" cy="5310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595959"/>
                </a:solidFill>
              </a:rPr>
              <a:t>Riesgos y Mitigación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595959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595959"/>
                </a:solidFill>
              </a:rPr>
              <a:t>Riesgo:</a:t>
            </a:r>
            <a:r>
              <a:rPr lang="en-US" sz="2000">
                <a:solidFill>
                  <a:srgbClr val="595959"/>
                </a:solidFill>
              </a:rPr>
              <a:t> Falta de datos actualizados.</a:t>
            </a:r>
            <a:br>
              <a:rPr lang="en-US" sz="2000">
                <a:solidFill>
                  <a:srgbClr val="595959"/>
                </a:solidFill>
              </a:rPr>
            </a:br>
            <a:r>
              <a:rPr lang="en-US" sz="2000" b="1">
                <a:solidFill>
                  <a:srgbClr val="595959"/>
                </a:solidFill>
              </a:rPr>
              <a:t>Mitigación:</a:t>
            </a:r>
            <a:r>
              <a:rPr lang="en-US" sz="2000">
                <a:solidFill>
                  <a:srgbClr val="595959"/>
                </a:solidFill>
              </a:rPr>
              <a:t> Alianzas con entidades turísticas oficiales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595959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02E15-671D-5A81-80AD-63B1BB5C2728}"/>
              </a:ext>
            </a:extLst>
          </p:cNvPr>
          <p:cNvSpPr txBox="1">
            <a:spLocks/>
          </p:cNvSpPr>
          <p:nvPr/>
        </p:nvSpPr>
        <p:spPr>
          <a:xfrm>
            <a:off x="656218" y="1237788"/>
            <a:ext cx="421756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s-ES" sz="2000" b="1"/>
          </a:p>
          <a:p>
            <a:pPr>
              <a:spcAft>
                <a:spcPts val="600"/>
              </a:spcAft>
            </a:pPr>
            <a:endParaRPr lang="es-CO" sz="2000" b="1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D12D9D57-86D1-0F20-BC3E-A95356015B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97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D2C1B-F31D-2975-836B-8DA128F2F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297DD5-F388-0F92-6B87-FA64A6BABC6D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Conclusión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Medellín Tours </a:t>
            </a:r>
            <a:r>
              <a:rPr lang="en-US" sz="2000" dirty="0" err="1"/>
              <a:t>revolucionará</a:t>
            </a:r>
            <a:r>
              <a:rPr lang="en-US" sz="2000" dirty="0"/>
              <a:t> la forma de </a:t>
            </a:r>
            <a:r>
              <a:rPr lang="en-US" sz="2000" dirty="0" err="1"/>
              <a:t>explorar</a:t>
            </a:r>
            <a:r>
              <a:rPr lang="en-US" sz="2000" dirty="0"/>
              <a:t> la ciudad, </a:t>
            </a:r>
            <a:r>
              <a:rPr lang="en-US" sz="2000" dirty="0" err="1"/>
              <a:t>combinando</a:t>
            </a:r>
            <a:r>
              <a:rPr lang="en-US" sz="2000" dirty="0"/>
              <a:t> </a:t>
            </a:r>
            <a:r>
              <a:rPr lang="en-US" sz="2000" dirty="0" err="1"/>
              <a:t>tecnología</a:t>
            </a:r>
            <a:r>
              <a:rPr lang="en-US" sz="2000" dirty="0"/>
              <a:t> </a:t>
            </a:r>
            <a:r>
              <a:rPr lang="en-US" sz="2000" dirty="0" err="1"/>
              <a:t>accesible</a:t>
            </a:r>
            <a:r>
              <a:rPr lang="en-US" sz="2000" dirty="0"/>
              <a:t> y </a:t>
            </a:r>
            <a:r>
              <a:rPr lang="en-US" sz="2000" dirty="0" err="1"/>
              <a:t>conocimiento</a:t>
            </a:r>
            <a:r>
              <a:rPr lang="en-US" sz="2000" dirty="0"/>
              <a:t> local.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7A03D1-FF99-16E3-87FB-7B6E7769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61" t="28019" r="12066" b="31573"/>
          <a:stretch>
            <a:fillRect/>
          </a:stretch>
        </p:blipFill>
        <p:spPr>
          <a:xfrm>
            <a:off x="6733144" y="1576087"/>
            <a:ext cx="3964525" cy="38973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F0365E-30B7-2765-16A9-6CAE866BC5AD}"/>
              </a:ext>
            </a:extLst>
          </p:cNvPr>
          <p:cNvSpPr txBox="1">
            <a:spLocks/>
          </p:cNvSpPr>
          <p:nvPr/>
        </p:nvSpPr>
        <p:spPr>
          <a:xfrm>
            <a:off x="656218" y="1237788"/>
            <a:ext cx="421756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s-ES" sz="2000" b="1"/>
          </a:p>
          <a:p>
            <a:pPr>
              <a:spcAft>
                <a:spcPts val="600"/>
              </a:spcAft>
            </a:pPr>
            <a:endParaRPr lang="es-CO" sz="2000" b="1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CD202D7E-F3ED-6767-F596-0F4BF7A9D7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588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656218" y="1237788"/>
            <a:ext cx="421756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000" b="1" dirty="0"/>
              <a:t>Sector productivo objetivo del proyecto</a:t>
            </a:r>
          </a:p>
          <a:p>
            <a:endParaRPr lang="es-CO" sz="2000" b="1" dirty="0"/>
          </a:p>
          <a:p>
            <a:r>
              <a:rPr lang="es-CO" sz="2000" b="1" dirty="0"/>
              <a:t>  </a:t>
            </a:r>
          </a:p>
          <a:p>
            <a:r>
              <a:rPr lang="es-CO" sz="2000" b="1" dirty="0"/>
              <a:t>Turismo y Tecnología </a:t>
            </a:r>
          </a:p>
          <a:p>
            <a:endParaRPr lang="es-ES" sz="2000" b="1" dirty="0"/>
          </a:p>
          <a:p>
            <a:endParaRPr lang="es-CO" sz="2000" b="1" dirty="0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656218" y="279144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Justificación: </a:t>
            </a:r>
            <a:r>
              <a:rPr lang="es-ES" dirty="0"/>
              <a:t>El sector turístico demanda soluciones digitales innovadoras para mejorar la experiencia de los visitantes en Medellín, promoviendo el turismo sostenible y la conexión con negocios locales.</a:t>
            </a:r>
            <a:endParaRPr lang="es-CO" sz="1600" dirty="0">
              <a:latin typeface="Work Sans Light Roman" pitchFamily="2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B8E863-134C-047E-564D-20E4D752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3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AD6FCD0D-B62D-8604-1FDE-A2764FC9DD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864F40-DBE1-6482-BA46-6C6DFFF39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4790824" y="2280510"/>
            <a:ext cx="2428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O" sz="4000" b="1" dirty="0"/>
              <a:t>Nro. Ficha</a:t>
            </a:r>
            <a:endParaRPr lang="es-ES" sz="400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0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881526" y="3061078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4100945" y="3463724"/>
            <a:ext cx="538941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Ficha:</a:t>
            </a:r>
            <a:r>
              <a:rPr lang="es-ES" dirty="0"/>
              <a:t> 3147208</a:t>
            </a:r>
          </a:p>
          <a:p>
            <a:r>
              <a:rPr lang="es-ES" b="1" dirty="0"/>
              <a:t>Instructora:</a:t>
            </a:r>
            <a:r>
              <a:rPr lang="es-ES" dirty="0"/>
              <a:t> Juan David Carvajal</a:t>
            </a:r>
          </a:p>
          <a:p>
            <a:r>
              <a:rPr lang="es-ES" b="1" dirty="0"/>
              <a:t>Programa:</a:t>
            </a:r>
            <a:r>
              <a:rPr lang="es-ES" dirty="0"/>
              <a:t> ADSO (Análisis y Desarrollo de Software)</a:t>
            </a:r>
          </a:p>
          <a:p>
            <a:r>
              <a:rPr lang="es-ES" b="1" dirty="0"/>
              <a:t>Equipo de Trabajo: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Juliana Pulgarín Higuita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Ximena Cortés Osorio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Tomas Carmona Duque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Samuel Castrillón Taborda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 Roman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ágenes de Grupo Personas Dibujo - Descarga gratuita en Freepik">
            <a:extLst>
              <a:ext uri="{FF2B5EF4-FFF2-40B4-BE49-F238E27FC236}">
                <a16:creationId xmlns:a16="http://schemas.microsoft.com/office/drawing/2014/main" id="{DF4BA5AB-742A-527B-8D25-3CB7A332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4" r="1" b="6170"/>
          <a:stretch>
            <a:fillRect/>
          </a:stretch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CE75F1-F343-8856-BC69-4BB6B82BF3E4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Planteamiento del problema a resolver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endParaRPr kumimoji="0" lang="en-US" b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C31FC2-6C63-0CB9-C78D-1723D5E9DD66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Los </a:t>
            </a:r>
            <a:r>
              <a:rPr lang="en-US" sz="2000" dirty="0" err="1">
                <a:solidFill>
                  <a:srgbClr val="FFFFFF"/>
                </a:solidFill>
              </a:rPr>
              <a:t>turistas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ya</a:t>
            </a:r>
            <a:r>
              <a:rPr lang="en-US" sz="2000" dirty="0">
                <a:solidFill>
                  <a:srgbClr val="FFFFFF"/>
                </a:solidFill>
              </a:rPr>
              <a:t> no </a:t>
            </a:r>
            <a:r>
              <a:rPr lang="en-US" sz="2000" dirty="0" err="1">
                <a:solidFill>
                  <a:srgbClr val="FFFFFF"/>
                </a:solidFill>
              </a:rPr>
              <a:t>dependen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guías</a:t>
            </a:r>
            <a:r>
              <a:rPr lang="en-US" sz="2000" dirty="0">
                <a:solidFill>
                  <a:srgbClr val="FFFFFF"/>
                </a:solidFill>
              </a:rPr>
              <a:t> impresas; </a:t>
            </a:r>
            <a:r>
              <a:rPr lang="en-US" sz="2000" dirty="0" err="1">
                <a:solidFill>
                  <a:srgbClr val="FFFFFF"/>
                </a:solidFill>
              </a:rPr>
              <a:t>buscan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información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interactiva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personalizada</a:t>
            </a:r>
            <a:r>
              <a:rPr lang="en-US" sz="2000" dirty="0">
                <a:solidFill>
                  <a:srgbClr val="FFFFFF"/>
                </a:solidFill>
              </a:rPr>
              <a:t> y </a:t>
            </a:r>
            <a:r>
              <a:rPr lang="en-US" sz="2000" dirty="0" err="1">
                <a:solidFill>
                  <a:srgbClr val="FFFFFF"/>
                </a:solidFill>
              </a:rPr>
              <a:t>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tiempo</a:t>
            </a:r>
            <a:r>
              <a:rPr lang="en-US" sz="2000" dirty="0">
                <a:solidFill>
                  <a:srgbClr val="FFFFFF"/>
                </a:solidFill>
              </a:rPr>
              <a:t> real. Medellín </a:t>
            </a:r>
            <a:r>
              <a:rPr lang="en-US" sz="2000" dirty="0" err="1">
                <a:solidFill>
                  <a:srgbClr val="FFFFFF"/>
                </a:solidFill>
              </a:rPr>
              <a:t>carece</a:t>
            </a:r>
            <a:r>
              <a:rPr lang="en-US" sz="2000" dirty="0">
                <a:solidFill>
                  <a:srgbClr val="FFFFFF"/>
                </a:solidFill>
              </a:rPr>
              <a:t> de </a:t>
            </a:r>
            <a:r>
              <a:rPr lang="en-US" sz="2000" dirty="0" err="1">
                <a:solidFill>
                  <a:srgbClr val="FFFFFF"/>
                </a:solidFill>
              </a:rPr>
              <a:t>una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plataforma</a:t>
            </a:r>
            <a:r>
              <a:rPr lang="en-US" sz="2000" dirty="0">
                <a:solidFill>
                  <a:srgbClr val="FFFFFF"/>
                </a:solidFill>
              </a:rPr>
              <a:t> digital </a:t>
            </a:r>
            <a:r>
              <a:rPr lang="en-US" sz="2000" dirty="0" err="1">
                <a:solidFill>
                  <a:srgbClr val="FFFFFF"/>
                </a:solidFill>
              </a:rPr>
              <a:t>consolidada</a:t>
            </a:r>
            <a:r>
              <a:rPr lang="en-US" sz="2000" dirty="0">
                <a:solidFill>
                  <a:srgbClr val="FFFFFF"/>
                </a:solidFill>
              </a:rPr>
              <a:t> que </a:t>
            </a:r>
            <a:r>
              <a:rPr lang="en-US" sz="2000" dirty="0" err="1">
                <a:solidFill>
                  <a:srgbClr val="FFFFFF"/>
                </a:solidFill>
              </a:rPr>
              <a:t>integre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datos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turísticos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actualizados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recomendaciones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inteligentes</a:t>
            </a:r>
            <a:r>
              <a:rPr lang="en-US" sz="2000" dirty="0">
                <a:solidFill>
                  <a:srgbClr val="FFFFFF"/>
                </a:solidFill>
              </a:rPr>
              <a:t> y </a:t>
            </a:r>
            <a:r>
              <a:rPr lang="en-US" sz="2000" dirty="0" err="1">
                <a:solidFill>
                  <a:srgbClr val="FFFFFF"/>
                </a:solidFill>
              </a:rPr>
              <a:t>herramientas</a:t>
            </a:r>
            <a:r>
              <a:rPr lang="en-US" sz="2000" dirty="0">
                <a:solidFill>
                  <a:srgbClr val="FFFFFF"/>
                </a:solidFill>
              </a:rPr>
              <a:t> multimedia para </a:t>
            </a:r>
            <a:r>
              <a:rPr lang="en-US" sz="2000" dirty="0" err="1">
                <a:solidFill>
                  <a:srgbClr val="FFFFFF"/>
                </a:solidFill>
              </a:rPr>
              <a:t>explorar</a:t>
            </a:r>
            <a:r>
              <a:rPr lang="en-US" sz="2000" dirty="0">
                <a:solidFill>
                  <a:srgbClr val="FFFFFF"/>
                </a:solidFill>
              </a:rPr>
              <a:t> la ciudad.</a:t>
            </a:r>
          </a:p>
        </p:txBody>
      </p:sp>
      <p:pic>
        <p:nvPicPr>
          <p:cNvPr id="2052" name="Picture 4" descr="20 000+ Imágenes de la Bandera de Colombia Gratis [HD] - Pixabay">
            <a:extLst>
              <a:ext uri="{FF2B5EF4-FFF2-40B4-BE49-F238E27FC236}">
                <a16:creationId xmlns:a16="http://schemas.microsoft.com/office/drawing/2014/main" id="{CA826F93-711E-197B-EC8B-E244CAC1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9"/>
          <a:stretch>
            <a:fillRect/>
          </a:stretch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5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B1B403-453F-789E-4B51-FB0077E00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BCA159-3220-FB24-B345-66E28C9FE44F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2951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b="1" dirty="0"/>
              <a:t>               </a:t>
            </a:r>
            <a:r>
              <a:rPr lang="en-US" sz="2600" b="1" dirty="0" err="1"/>
              <a:t>Justificación</a:t>
            </a:r>
            <a:endParaRPr lang="en-US" sz="2600" dirty="0"/>
          </a:p>
          <a:p>
            <a:pPr>
              <a:spcAft>
                <a:spcPts val="600"/>
              </a:spcAft>
            </a:pPr>
            <a:r>
              <a:rPr lang="en-US" sz="2600" b="1" dirty="0"/>
              <a:t> </a:t>
            </a:r>
          </a:p>
          <a:p>
            <a:pPr>
              <a:spcAft>
                <a:spcPts val="600"/>
              </a:spcAft>
            </a:pPr>
            <a:endParaRPr lang="en-US" sz="2600" b="1" dirty="0"/>
          </a:p>
          <a:p>
            <a:pPr>
              <a:spcAft>
                <a:spcPts val="600"/>
              </a:spcAft>
            </a:pPr>
            <a:r>
              <a:rPr lang="en-US" sz="2600" b="1" dirty="0"/>
              <a:t>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EAC642-3BB1-3D96-3139-C518F8509E94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Brecha digital:</a:t>
            </a:r>
            <a:r>
              <a:rPr lang="en-US" sz="2200"/>
              <a:t> Falta de acceso a información turística confiable y centralizada.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Personalización:</a:t>
            </a:r>
            <a:r>
              <a:rPr lang="en-US" sz="2200"/>
              <a:t> Los viajeros exigen experiencias adaptadas a sus intereses.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Impacto económico:</a:t>
            </a:r>
            <a:r>
              <a:rPr lang="en-US" sz="2200"/>
              <a:t> Conexión directa con proveedores locales (guías, restaurantes, transporte)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Imagen 3" descr="Un grupo de folletos sobre una mesa&#10;&#10;El contenido generado por IA puede ser incorrecto.">
            <a:extLst>
              <a:ext uri="{FF2B5EF4-FFF2-40B4-BE49-F238E27FC236}">
                <a16:creationId xmlns:a16="http://schemas.microsoft.com/office/drawing/2014/main" id="{4AA4375F-121C-8C38-A80D-B74CD7DB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41" r="21250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FB306508-6A66-1647-FDE8-1FBFB104C4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02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BA552-DEF2-7085-DA0E-E44C004E2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898AB57-F658-607D-72FA-B73916C7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40" r="5786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84D03-F493-E6B9-F5B1-7B94886D5590}"/>
              </a:ext>
            </a:extLst>
          </p:cNvPr>
          <p:cNvSpPr txBox="1">
            <a:spLocks/>
          </p:cNvSpPr>
          <p:nvPr/>
        </p:nvSpPr>
        <p:spPr>
          <a:xfrm>
            <a:off x="8366762" y="1355906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/>
              <a:t>Objetivos del proyecto</a:t>
            </a:r>
            <a:endParaRPr lang="en-US" sz="2400" dirty="0"/>
          </a:p>
          <a:p>
            <a:pPr>
              <a:spcAft>
                <a:spcPts val="600"/>
              </a:spcAft>
            </a:pPr>
            <a:endParaRPr lang="en-US" sz="2400" b="1" dirty="0"/>
          </a:p>
          <a:p>
            <a:pPr>
              <a:spcAft>
                <a:spcPts val="600"/>
              </a:spcAft>
            </a:pPr>
            <a:endParaRPr lang="en-US" sz="2400" b="1" dirty="0"/>
          </a:p>
          <a:p>
            <a:pPr>
              <a:spcAft>
                <a:spcPts val="600"/>
              </a:spcAft>
            </a:pPr>
            <a:endParaRPr lang="en-US" sz="24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D0F125-0313-E092-FBFD-CA9B09BC3471}"/>
              </a:ext>
            </a:extLst>
          </p:cNvPr>
          <p:cNvSpPr txBox="1"/>
          <p:nvPr/>
        </p:nvSpPr>
        <p:spPr>
          <a:xfrm>
            <a:off x="7947246" y="2572746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General:</a:t>
            </a:r>
            <a:r>
              <a:rPr lang="en-US" sz="1600" dirty="0"/>
              <a:t> </a:t>
            </a:r>
            <a:r>
              <a:rPr lang="en-US" sz="1600" dirty="0" err="1"/>
              <a:t>Desarrollar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plataforma</a:t>
            </a:r>
            <a:r>
              <a:rPr lang="en-US" sz="1600" dirty="0"/>
              <a:t> web que </a:t>
            </a:r>
            <a:r>
              <a:rPr lang="en-US" sz="1600" dirty="0" err="1"/>
              <a:t>funcione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guía</a:t>
            </a:r>
            <a:r>
              <a:rPr lang="en-US" sz="1600" dirty="0"/>
              <a:t> </a:t>
            </a:r>
            <a:r>
              <a:rPr lang="en-US" sz="1600" dirty="0" err="1"/>
              <a:t>turística</a:t>
            </a:r>
            <a:r>
              <a:rPr lang="en-US" sz="1600" dirty="0"/>
              <a:t> virtual </a:t>
            </a:r>
            <a:r>
              <a:rPr lang="en-US" sz="1600" dirty="0" err="1"/>
              <a:t>interactiva</a:t>
            </a:r>
            <a:r>
              <a:rPr lang="en-US" sz="1600" dirty="0"/>
              <a:t> para Medellín.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Específicos: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Centralizar</a:t>
            </a:r>
            <a:r>
              <a:rPr lang="en-US" sz="1600" dirty="0"/>
              <a:t> </a:t>
            </a:r>
            <a:r>
              <a:rPr lang="en-US" sz="1600" dirty="0" err="1"/>
              <a:t>información</a:t>
            </a:r>
            <a:r>
              <a:rPr lang="en-US" sz="1600" dirty="0"/>
              <a:t> de </a:t>
            </a:r>
            <a:r>
              <a:rPr lang="en-US" sz="1600" dirty="0" err="1"/>
              <a:t>atractivos</a:t>
            </a:r>
            <a:r>
              <a:rPr lang="en-US" sz="1600" dirty="0"/>
              <a:t> </a:t>
            </a:r>
            <a:r>
              <a:rPr lang="en-US" sz="1600" dirty="0" err="1"/>
              <a:t>turísticos</a:t>
            </a:r>
            <a:r>
              <a:rPr lang="en-US" sz="1600" dirty="0"/>
              <a:t> (</a:t>
            </a:r>
            <a:r>
              <a:rPr lang="en-US" sz="1600" dirty="0" err="1"/>
              <a:t>ubicación</a:t>
            </a:r>
            <a:r>
              <a:rPr lang="en-US" sz="1600" dirty="0"/>
              <a:t>, </a:t>
            </a:r>
            <a:r>
              <a:rPr lang="en-US" sz="1600" dirty="0" err="1"/>
              <a:t>horarios</a:t>
            </a:r>
            <a:r>
              <a:rPr lang="en-US" sz="1600" dirty="0"/>
              <a:t>, </a:t>
            </a:r>
            <a:r>
              <a:rPr lang="en-US" sz="1600" dirty="0" err="1"/>
              <a:t>costos</a:t>
            </a:r>
            <a:r>
              <a:rPr lang="en-US" sz="1600" dirty="0"/>
              <a:t>).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Implementar</a:t>
            </a:r>
            <a:r>
              <a:rPr lang="en-US" sz="1600" dirty="0"/>
              <a:t> un </a:t>
            </a:r>
            <a:r>
              <a:rPr lang="en-US" sz="1600" dirty="0" err="1"/>
              <a:t>asistente</a:t>
            </a:r>
            <a:r>
              <a:rPr lang="en-US" sz="1600" dirty="0"/>
              <a:t> virtual </a:t>
            </a:r>
            <a:r>
              <a:rPr lang="en-US" sz="1600" dirty="0" err="1"/>
              <a:t>basado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preferencias</a:t>
            </a:r>
            <a:r>
              <a:rPr lang="en-US" sz="1600" dirty="0"/>
              <a:t> del </a:t>
            </a:r>
            <a:r>
              <a:rPr lang="en-US" sz="1600" dirty="0" err="1"/>
              <a:t>usuario</a:t>
            </a:r>
            <a:r>
              <a:rPr lang="en-US" sz="1600" dirty="0"/>
              <a:t>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Integrar</a:t>
            </a:r>
            <a:r>
              <a:rPr lang="en-US" sz="1600" dirty="0"/>
              <a:t> </a:t>
            </a:r>
            <a:r>
              <a:rPr lang="en-US" sz="1600" dirty="0" err="1"/>
              <a:t>contenido</a:t>
            </a:r>
            <a:r>
              <a:rPr lang="en-US" sz="1600" dirty="0"/>
              <a:t> multimedia (</a:t>
            </a:r>
            <a:r>
              <a:rPr lang="en-US" sz="1600" dirty="0" err="1"/>
              <a:t>fotos</a:t>
            </a:r>
            <a:r>
              <a:rPr lang="en-US" sz="1600" dirty="0"/>
              <a:t> 360°, </a:t>
            </a:r>
            <a:r>
              <a:rPr lang="en-US" sz="1600" dirty="0" err="1"/>
              <a:t>reseñas</a:t>
            </a:r>
            <a:r>
              <a:rPr lang="en-US" sz="1600" dirty="0"/>
              <a:t> </a:t>
            </a:r>
            <a:r>
              <a:rPr lang="en-US" sz="1600" dirty="0" err="1"/>
              <a:t>verificadas</a:t>
            </a:r>
            <a:r>
              <a:rPr lang="en-US" sz="1600" dirty="0"/>
              <a:t>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A95FFE6B-E870-D5D1-B8D7-7F3B545D65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81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F83ED-999D-FC26-19D5-A582CD8F1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4A834B-A1BF-36E8-86FE-358B46BE6E7E}"/>
              </a:ext>
            </a:extLst>
          </p:cNvPr>
          <p:cNvSpPr txBox="1">
            <a:spLocks/>
          </p:cNvSpPr>
          <p:nvPr/>
        </p:nvSpPr>
        <p:spPr>
          <a:xfrm>
            <a:off x="1203199" y="2044754"/>
            <a:ext cx="3807187" cy="222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/>
              <a:t>Antecedentes</a:t>
            </a:r>
            <a:endParaRPr lang="en-US" sz="4000" dirty="0"/>
          </a:p>
          <a:p>
            <a:pPr>
              <a:spcAft>
                <a:spcPts val="600"/>
              </a:spcAft>
            </a:pPr>
            <a:endParaRPr lang="en-US" sz="4000" b="1" dirty="0"/>
          </a:p>
          <a:p>
            <a:pPr>
              <a:spcAft>
                <a:spcPts val="600"/>
              </a:spcAft>
            </a:pPr>
            <a:r>
              <a:rPr lang="en-US" sz="4000" b="1" dirty="0"/>
              <a:t>  </a:t>
            </a:r>
          </a:p>
          <a:p>
            <a:pPr>
              <a:spcAft>
                <a:spcPts val="600"/>
              </a:spcAft>
            </a:pPr>
            <a:endParaRPr lang="en-US" sz="4000" b="1" dirty="0"/>
          </a:p>
          <a:p>
            <a:pPr>
              <a:spcAft>
                <a:spcPts val="600"/>
              </a:spcAft>
            </a:pPr>
            <a:endParaRPr lang="en-US" sz="4000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4EC1BC-5069-2B34-8E83-C2E0952ECFBF}"/>
              </a:ext>
            </a:extLst>
          </p:cNvPr>
          <p:cNvSpPr txBox="1"/>
          <p:nvPr/>
        </p:nvSpPr>
        <p:spPr>
          <a:xfrm>
            <a:off x="838201" y="2962279"/>
            <a:ext cx="3799425" cy="314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Soluciones existentes </a:t>
            </a:r>
            <a:r>
              <a:rPr lang="en-US" sz="2000"/>
              <a:t>(ejemplo: Google Travel) no ofrecen hiperglobalización ni personalización profunda para Medellín.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Ventaja diferenciadora: </a:t>
            </a:r>
            <a:r>
              <a:rPr lang="en-US" sz="2000"/>
              <a:t>Datos verificados + inteligencia colectiva + tecnología accesible (sin app descargable).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3FFB6D-9D9B-3711-4282-90E9F464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06"/>
          <a:stretch>
            <a:fillRect/>
          </a:stretch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2CAAB92D-817F-83B7-A72D-172B0DF57D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52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5ACB8-0F38-0D96-2EDC-8E312031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B017F4-5E83-DFCC-F8F3-314A2B0495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206" r="1" b="6639"/>
          <a:stretch>
            <a:fillRect/>
          </a:stretch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68DF95-4AC3-7C28-6161-3C2658D351AD}"/>
              </a:ext>
            </a:extLst>
          </p:cNvPr>
          <p:cNvSpPr txBox="1">
            <a:spLocks/>
          </p:cNvSpPr>
          <p:nvPr/>
        </p:nvSpPr>
        <p:spPr>
          <a:xfrm>
            <a:off x="974671" y="1648964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esperados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7FF5BCB-A3FF-F823-804A-712421D1F4C2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         Plataforma web con: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Base de datos de atractivos turísticos.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Sistema de recomendaciones inteligentes.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Mapas interactivos offline y herramientas multimedia.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EC88BD-6196-B8D1-0146-74E993C8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65" r="4489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86EC8F67-F9EB-A3AE-5A1B-A3025908D6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65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BE11FE-450A-C0B0-ED0F-27D9D338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16A2D56E-DC10-0949-C466-168645213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75" r="-2" b="12876"/>
          <a:stretch>
            <a:fillRect/>
          </a:stretch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80A9C5-9966-1BA0-7BB1-DC65054D51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1"/>
          <a:stretch>
            <a:fillRect/>
          </a:stretch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AAE543-B159-1524-312F-E9EE2C6B19D2}"/>
              </a:ext>
            </a:extLst>
          </p:cNvPr>
          <p:cNvSpPr txBox="1">
            <a:spLocks/>
          </p:cNvSpPr>
          <p:nvPr/>
        </p:nvSpPr>
        <p:spPr>
          <a:xfrm>
            <a:off x="448056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Alcance</a:t>
            </a: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3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3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F9C8B69-26BB-4122-A04F-6D43AD67A778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Plataforma web con planificación, asistencia en tiempo real y reseñas, integrando APIS turísticas. No incluye apps nativas, solo versión web responsive..</a:t>
            </a:r>
          </a:p>
        </p:txBody>
      </p:sp>
      <p:sp>
        <p:nvSpPr>
          <p:cNvPr id="5" name="AutoShape 2" descr="Más de 200 millones de dólares le han dejado este año los turistas a  Medellín">
            <a:extLst>
              <a:ext uri="{FF2B5EF4-FFF2-40B4-BE49-F238E27FC236}">
                <a16:creationId xmlns:a16="http://schemas.microsoft.com/office/drawing/2014/main" id="{E90A9AE4-F1BF-E1DF-CE9C-7E2378DB16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193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</TotalTime>
  <Words>544</Words>
  <Application>Microsoft Office PowerPoint</Application>
  <PresentationFormat>Panorámica</PresentationFormat>
  <Paragraphs>95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WORK SANS BOLD ROMAN</vt:lpstr>
      <vt:lpstr>WORK SANS BOLD ROMAN</vt:lpstr>
      <vt:lpstr>Work Sans Light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9B_92061010134</cp:lastModifiedBy>
  <cp:revision>57</cp:revision>
  <dcterms:created xsi:type="dcterms:W3CDTF">2020-10-01T23:51:28Z</dcterms:created>
  <dcterms:modified xsi:type="dcterms:W3CDTF">2025-06-17T15:38:04Z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111285-cafa-4fc9-8a9a-bd902089b24f_Enabled">
    <vt:lpwstr>true</vt:lpwstr>
  </property>
  <property fmtid="{D5CDD505-2E9C-101B-9397-08002B2CF9AE}" pid="3" name="MSIP_Label_fc111285-cafa-4fc9-8a9a-bd902089b24f_SetDate">
    <vt:lpwstr>2025-04-01T19:15:07Z</vt:lpwstr>
  </property>
  <property fmtid="{D5CDD505-2E9C-101B-9397-08002B2CF9AE}" pid="4" name="MSIP_Label_fc111285-cafa-4fc9-8a9a-bd902089b24f_Method">
    <vt:lpwstr>Privileged</vt:lpwstr>
  </property>
  <property fmtid="{D5CDD505-2E9C-101B-9397-08002B2CF9AE}" pid="5" name="MSIP_Label_fc111285-cafa-4fc9-8a9a-bd902089b24f_Name">
    <vt:lpwstr>Public</vt:lpwstr>
  </property>
  <property fmtid="{D5CDD505-2E9C-101B-9397-08002B2CF9AE}" pid="6" name="MSIP_Label_fc111285-cafa-4fc9-8a9a-bd902089b24f_SiteId">
    <vt:lpwstr>cbc2c381-2f2e-4d93-91d1-506c9316ace7</vt:lpwstr>
  </property>
  <property fmtid="{D5CDD505-2E9C-101B-9397-08002B2CF9AE}" pid="7" name="MSIP_Label_fc111285-cafa-4fc9-8a9a-bd902089b24f_ActionId">
    <vt:lpwstr>f63a0900-6702-4dae-97a1-f49a4e033181</vt:lpwstr>
  </property>
  <property fmtid="{D5CDD505-2E9C-101B-9397-08002B2CF9AE}" pid="8" name="MSIP_Label_fc111285-cafa-4fc9-8a9a-bd902089b24f_ContentBits">
    <vt:lpwstr>0</vt:lpwstr>
  </property>
  <property fmtid="{D5CDD505-2E9C-101B-9397-08002B2CF9AE}" pid="9" name="MSIP_Label_fc111285-cafa-4fc9-8a9a-bd902089b24f_Tag">
    <vt:lpwstr>10, 0, 1, 1</vt:lpwstr>
  </property>
</Properties>
</file>